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handoutMasters/handoutMaster1.xml" ContentType="application/vnd.openxmlformats-officedocument.presentationml.handoutMaster+xml"/>
  <Override PartName="/ppt/theme/theme6.xml" ContentType="application/vnd.openxmlformats-officedocument.theme+xml"/>
  <Override PartName="/ppt/notesMasters/notesMaster1.xml" ContentType="application/vnd.openxmlformats-officedocument.presentationml.notesMaster+xml"/>
  <Override PartName="/ppt/theme/theme7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967" r:id="rId61"/>
    <p:sldMasterId id="2147483968" r:id="rId63"/>
    <p:sldMasterId id="2147483969" r:id="rId65"/>
    <p:sldMasterId id="2147483970" r:id="rId67"/>
    <p:sldMasterId id="2147483971" r:id="rId69"/>
  </p:sldMasterIdLst>
  <p:notesMasterIdLst>
    <p:notesMasterId r:id="rId73"/>
  </p:notesMasterIdLst>
  <p:handoutMasterIdLst>
    <p:handoutMasterId r:id="rId71"/>
  </p:handoutMasterIdLst>
  <p:sldIdLst>
    <p:sldId id="256" r:id="rId75"/>
    <p:sldId id="257" r:id="rId77"/>
    <p:sldId id="258" r:id="rId78"/>
    <p:sldId id="259" r:id="rId79"/>
    <p:sldId id="260" r:id="rId80"/>
    <p:sldId id="261" r:id="rId81"/>
    <p:sldId id="262" r:id="rId82"/>
    <p:sldId id="285" r:id="rId83"/>
    <p:sldId id="265" r:id="rId84"/>
    <p:sldId id="266" r:id="rId85"/>
    <p:sldId id="264" r:id="rId86"/>
    <p:sldId id="267" r:id="rId87"/>
    <p:sldId id="268" r:id="rId88"/>
    <p:sldId id="286" r:id="rId89"/>
    <p:sldId id="270" r:id="rId90"/>
    <p:sldId id="272" r:id="rId91"/>
    <p:sldId id="287" r:id="rId92"/>
    <p:sldId id="275" r:id="rId93"/>
    <p:sldId id="276" r:id="rId94"/>
    <p:sldId id="279" r:id="rId95"/>
    <p:sldId id="280" r:id="rId96"/>
    <p:sldId id="288" r:id="rId97"/>
    <p:sldId id="282" r:id="rId98"/>
    <p:sldId id="290" r:id="rId99"/>
    <p:sldId id="291" r:id="rId100"/>
    <p:sldId id="292" r:id="rId101"/>
    <p:sldId id="284" r:id="rId102"/>
    <p:sldId id="289" r:id="rId10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  <p:embeddedFontLst>
    <p:embeddedFont>
      <p:font typeface="던파 비트비트체 v2" panose="02040503000000000000" pitchFamily="18" charset="-127">
        <p:regular r:id="rId4"/>
      </p:font>
    </p:embeddedFont>
    <p:embeddedFont>
      <p:font typeface="맑은 고딕" panose="020B0503020000020004" pitchFamily="50" charset="-127">
        <p:regular r:id="rId3"/>
        <p:bold r:id="rId2"/>
      </p:font>
    </p:embeddedFont>
    <p:embeddedFont>
      <p:font typeface="배달의민족 주아" panose="02020603020101020101" pitchFamily="18" charset="-127">
        <p:regular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2.fntdata"></Relationship><Relationship Id="rId4" Type="http://schemas.openxmlformats.org/officeDocument/2006/relationships/font" Target="fonts/font1.fntdata"></Relationship><Relationship Id="rId5" Type="http://schemas.openxmlformats.org/officeDocument/2006/relationships/tableStyles" Target="tableStyles.xml"></Relationship><Relationship Id="rId61" Type="http://schemas.openxmlformats.org/officeDocument/2006/relationships/slideMaster" Target="slideMasters/slideMaster1.xml"></Relationship><Relationship Id="rId62" Type="http://schemas.openxmlformats.org/officeDocument/2006/relationships/theme" Target="theme/theme1.xml"></Relationship><Relationship Id="rId63" Type="http://schemas.openxmlformats.org/officeDocument/2006/relationships/slideMaster" Target="slideMasters/slideMaster2.xml"></Relationship><Relationship Id="rId65" Type="http://schemas.openxmlformats.org/officeDocument/2006/relationships/slideMaster" Target="slideMasters/slideMaster3.xml"></Relationship><Relationship Id="rId67" Type="http://schemas.openxmlformats.org/officeDocument/2006/relationships/slideMaster" Target="slideMasters/slideMaster4.xml"></Relationship><Relationship Id="rId69" Type="http://schemas.openxmlformats.org/officeDocument/2006/relationships/slideMaster" Target="slideMasters/slideMaster5.xml"></Relationship><Relationship Id="rId71" Type="http://schemas.openxmlformats.org/officeDocument/2006/relationships/handoutMaster" Target="handoutMasters/handoutMaster1.xml"></Relationship><Relationship Id="rId73" Type="http://schemas.openxmlformats.org/officeDocument/2006/relationships/notesMaster" Target="notesMasters/notesMaster1.xml"></Relationship><Relationship Id="rId75" Type="http://schemas.openxmlformats.org/officeDocument/2006/relationships/slide" Target="slides/slide1.xml"></Relationship><Relationship Id="rId77" Type="http://schemas.openxmlformats.org/officeDocument/2006/relationships/slide" Target="slides/slide2.xml"></Relationship><Relationship Id="rId78" Type="http://schemas.openxmlformats.org/officeDocument/2006/relationships/slide" Target="slides/slide3.xml"></Relationship><Relationship Id="rId79" Type="http://schemas.openxmlformats.org/officeDocument/2006/relationships/slide" Target="slides/slide4.xml"></Relationship><Relationship Id="rId80" Type="http://schemas.openxmlformats.org/officeDocument/2006/relationships/slide" Target="slides/slide5.xml"></Relationship><Relationship Id="rId81" Type="http://schemas.openxmlformats.org/officeDocument/2006/relationships/slide" Target="slides/slide6.xml"></Relationship><Relationship Id="rId82" Type="http://schemas.openxmlformats.org/officeDocument/2006/relationships/slide" Target="slides/slide7.xml"></Relationship><Relationship Id="rId83" Type="http://schemas.openxmlformats.org/officeDocument/2006/relationships/slide" Target="slides/slide8.xml"></Relationship><Relationship Id="rId84" Type="http://schemas.openxmlformats.org/officeDocument/2006/relationships/slide" Target="slides/slide9.xml"></Relationship><Relationship Id="rId85" Type="http://schemas.openxmlformats.org/officeDocument/2006/relationships/slide" Target="slides/slide10.xml"></Relationship><Relationship Id="rId86" Type="http://schemas.openxmlformats.org/officeDocument/2006/relationships/slide" Target="slides/slide11.xml"></Relationship><Relationship Id="rId87" Type="http://schemas.openxmlformats.org/officeDocument/2006/relationships/slide" Target="slides/slide12.xml"></Relationship><Relationship Id="rId88" Type="http://schemas.openxmlformats.org/officeDocument/2006/relationships/slide" Target="slides/slide13.xml"></Relationship><Relationship Id="rId89" Type="http://schemas.openxmlformats.org/officeDocument/2006/relationships/slide" Target="slides/slide14.xml"></Relationship><Relationship Id="rId90" Type="http://schemas.openxmlformats.org/officeDocument/2006/relationships/slide" Target="slides/slide15.xml"></Relationship><Relationship Id="rId91" Type="http://schemas.openxmlformats.org/officeDocument/2006/relationships/slide" Target="slides/slide16.xml"></Relationship><Relationship Id="rId92" Type="http://schemas.openxmlformats.org/officeDocument/2006/relationships/slide" Target="slides/slide17.xml"></Relationship><Relationship Id="rId93" Type="http://schemas.openxmlformats.org/officeDocument/2006/relationships/slide" Target="slides/slide18.xml"></Relationship><Relationship Id="rId94" Type="http://schemas.openxmlformats.org/officeDocument/2006/relationships/slide" Target="slides/slide19.xml"></Relationship><Relationship Id="rId95" Type="http://schemas.openxmlformats.org/officeDocument/2006/relationships/slide" Target="slides/slide20.xml"></Relationship><Relationship Id="rId96" Type="http://schemas.openxmlformats.org/officeDocument/2006/relationships/slide" Target="slides/slide21.xml"></Relationship><Relationship Id="rId97" Type="http://schemas.openxmlformats.org/officeDocument/2006/relationships/slide" Target="slides/slide22.xml"></Relationship><Relationship Id="rId98" Type="http://schemas.openxmlformats.org/officeDocument/2006/relationships/slide" Target="slides/slide23.xml"></Relationship><Relationship Id="rId99" Type="http://schemas.openxmlformats.org/officeDocument/2006/relationships/slide" Target="slides/slide24.xml"></Relationship><Relationship Id="rId100" Type="http://schemas.openxmlformats.org/officeDocument/2006/relationships/slide" Target="slides/slide25.xml"></Relationship><Relationship Id="rId101" Type="http://schemas.openxmlformats.org/officeDocument/2006/relationships/slide" Target="slides/slide26.xml"></Relationship><Relationship Id="rId102" Type="http://schemas.openxmlformats.org/officeDocument/2006/relationships/slide" Target="slides/slide27.xml"></Relationship><Relationship Id="rId103" Type="http://schemas.openxmlformats.org/officeDocument/2006/relationships/slide" Target="slides/slide28.xml"></Relationship><Relationship Id="rId105" Type="http://schemas.openxmlformats.org/officeDocument/2006/relationships/viewProps" Target="viewProps.xml"></Relationship><Relationship Id="rId106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6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7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8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1.xml"></Relationship><Relationship Id="rId1" Type="http://schemas.openxmlformats.org/officeDocument/2006/relationships/slideLayout" Target="../slideLayouts/slideLayout1.xml"></Relationship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61.png"></Relationship><Relationship Id="rId2" Type="http://schemas.openxmlformats.org/officeDocument/2006/relationships/image" Target="../media/image60.png"></Relationship><Relationship Id="rId4" Type="http://schemas.openxmlformats.org/officeDocument/2006/relationships/slideLayout" Target="../slideLayouts/slideLayout46.xml"></Relationship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1.png"></Relationship><Relationship Id="rId2" Type="http://schemas.openxmlformats.org/officeDocument/2006/relationships/notesSlide" Target="../notesSlides/notesSlide28.xml"></Relationship><Relationship Id="rId1" Type="http://schemas.openxmlformats.org/officeDocument/2006/relationships/slideLayout" Target="../slideLayouts/slideLayout1.xml"></Relationship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20650" y="4782820"/>
            <a:ext cx="6791325" cy="10325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게임 분류모델 제작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362585" y="6280150"/>
            <a:ext cx="3286760" cy="572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1945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4조: 구본현, 김동현, 김성학</a:t>
            </a:r>
          </a:p>
        </p:txBody>
      </p:sp>
      <p:sp>
        <p:nvSpPr>
          <p:cNvPr id="4" name="부제목 75"/>
          <p:cNvSpPr txBox="1">
            <a:spLocks noGrp="1"/>
          </p:cNvSpPr>
          <p:nvPr/>
        </p:nvSpPr>
        <p:spPr>
          <a:xfrm>
            <a:off x="262890" y="4340860"/>
            <a:ext cx="2708275" cy="572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미니프로젝트_03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1423015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2-1 데이터 수집 사이트 선정 </a:t>
            </a:r>
            <a:r>
              <a:rPr lang="ko-KR" altLang="en-US" sz="2400" dirty="0" err="1">
                <a:latin typeface="던파 비트비트체 v2" charset="0"/>
                <a:ea typeface="던파 비트비트체 v2" charset="0"/>
              </a:rPr>
              <a:t>모바일인덱스</a:t>
            </a:r>
            <a:r>
              <a:rPr lang="ko-KR" altLang="en-US" sz="2400" dirty="0">
                <a:latin typeface="던파 비트비트체 v2" charset="0"/>
                <a:ea typeface="던파 비트비트체 v2" charset="0"/>
              </a:rPr>
              <a:t> GAME</a:t>
            </a: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7950" y="5604510"/>
            <a:ext cx="10892155" cy="1236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장점: </a:t>
            </a: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크롤링에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 유리하고 로그인이 </a:t>
            </a: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필요없음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.</a:t>
            </a: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단점: 자료가 상대적으로 부족해 추가적인 조치가 필요.</a:t>
            </a:r>
          </a:p>
        </p:txBody>
      </p:sp>
      <p:pic>
        <p:nvPicPr>
          <p:cNvPr id="4" name="그림 35" descr="C:/Users/nelig/AppData/Roaming/PolarisOffice/ETemp/35232_15798928/fImage20232522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389380"/>
            <a:ext cx="6997700" cy="4072890"/>
          </a:xfrm>
          <a:prstGeom prst="rect">
            <a:avLst/>
          </a:prstGeom>
          <a:noFill/>
        </p:spPr>
      </p:pic>
      <p:pic>
        <p:nvPicPr>
          <p:cNvPr id="5" name="그림 36" descr="C:/Users/nelig/AppData/Roaming/PolarisOffice/ETemp/35232_15798928/fImage12085422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-288" r="50489" b="288"/>
          <a:stretch>
            <a:fillRect/>
          </a:stretch>
        </p:blipFill>
        <p:spPr>
          <a:xfrm>
            <a:off x="7505700" y="1447800"/>
            <a:ext cx="3490595" cy="3958590"/>
          </a:xfrm>
          <a:prstGeom prst="rect">
            <a:avLst/>
          </a:prstGeom>
          <a:noFill/>
        </p:spPr>
      </p:pic>
      <p:sp>
        <p:nvSpPr>
          <p:cNvPr id="6" name="도형 37"/>
          <p:cNvSpPr>
            <a:spLocks/>
          </p:cNvSpPr>
          <p:nvPr/>
        </p:nvSpPr>
        <p:spPr>
          <a:xfrm>
            <a:off x="7809230" y="4669155"/>
            <a:ext cx="619125" cy="467995"/>
          </a:xfrm>
          <a:prstGeom prst="rect">
            <a:avLst/>
          </a:prstGeom>
          <a:noFill/>
          <a:ln w="38100" cap="flat" cmpd="sng">
            <a:solidFill>
              <a:schemeClr val="accent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073525" y="2172970"/>
            <a:ext cx="4028440" cy="42951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endParaRPr lang="ko-KR" altLang="en-US" sz="2800">
              <a:latin typeface="배달의민족 주아" charset="0"/>
              <a:ea typeface="배달의민족 주아" charset="0"/>
            </a:endParaRP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2020년부터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2024년까지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3개월 단위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로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게임 데이터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최대 100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개씩 수집</a:t>
            </a:r>
          </a:p>
        </p:txBody>
      </p:sp>
      <p:pic>
        <p:nvPicPr>
          <p:cNvPr id="4" name="그림 50" descr="C:/Users/nelig/AppData/Roaming/PolarisOffice/ETemp/35232_15798928/fImage23461235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155" y="1572260"/>
            <a:ext cx="3622040" cy="5047615"/>
          </a:xfrm>
          <a:prstGeom prst="rect">
            <a:avLst/>
          </a:prstGeom>
          <a:noFill/>
        </p:spPr>
      </p:pic>
      <p:pic>
        <p:nvPicPr>
          <p:cNvPr id="5" name="그림 51" descr="C:/Users/nelig/AppData/Roaming/PolarisOffice/ETemp/35232_15798928/fImage23299236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" y="1599565"/>
            <a:ext cx="3761740" cy="5055235"/>
          </a:xfrm>
          <a:prstGeom prst="rect">
            <a:avLst/>
          </a:prstGeom>
          <a:noFill/>
        </p:spPr>
      </p:pic>
      <p:sp>
        <p:nvSpPr>
          <p:cNvPr id="6" name="도형 52"/>
          <p:cNvSpPr>
            <a:spLocks/>
          </p:cNvSpPr>
          <p:nvPr/>
        </p:nvSpPr>
        <p:spPr>
          <a:xfrm>
            <a:off x="1715770" y="1974850"/>
            <a:ext cx="689610" cy="39560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53"/>
          <p:cNvSpPr>
            <a:spLocks/>
          </p:cNvSpPr>
          <p:nvPr/>
        </p:nvSpPr>
        <p:spPr>
          <a:xfrm>
            <a:off x="9339580" y="2034540"/>
            <a:ext cx="689610" cy="39560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DE3C9E8-975F-C3D5-1C7D-6D78F28AED12}"/>
              </a:ext>
            </a:extLst>
          </p:cNvPr>
          <p:cNvSpPr txBox="1">
            <a:spLocks/>
          </p:cNvSpPr>
          <p:nvPr/>
        </p:nvSpPr>
        <p:spPr>
          <a:xfrm>
            <a:off x="168910" y="0"/>
            <a:ext cx="11423015" cy="132715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던파 비트비트체 v2" charset="0"/>
                <a:ea typeface="던파 비트비트체 v2" charset="0"/>
              </a:rPr>
              <a:t>2-1 데이터 수집 사이트 선정 </a:t>
            </a:r>
            <a:r>
              <a:rPr lang="ko-KR" altLang="en-US" sz="2400">
                <a:latin typeface="던파 비트비트체 v2" charset="0"/>
                <a:ea typeface="던파 비트비트체 v2" charset="0"/>
              </a:rPr>
              <a:t>모바일인덱스 GAME</a:t>
            </a:r>
            <a:r>
              <a:rPr lang="ko-KR" altLang="en-US">
                <a:latin typeface="던파 비트비트체 v2" charset="0"/>
                <a:ea typeface="던파 비트비트체 v2" charset="0"/>
              </a:rPr>
              <a:t> </a:t>
            </a:r>
            <a:endParaRPr lang="ko-KR" altLang="en-US" dirty="0"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07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2-2 크롤링한 자료(이미지)</a:t>
            </a:r>
          </a:p>
        </p:txBody>
      </p:sp>
      <p:pic>
        <p:nvPicPr>
          <p:cNvPr id="3" name="그림 38" descr="C:/Users/nelig/AppData/Roaming/PolarisOffice/ETemp/35232_15798928/fImage93937022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6"/>
          <a:stretch>
            <a:fillRect/>
          </a:stretch>
        </p:blipFill>
        <p:spPr>
          <a:xfrm>
            <a:off x="5918200" y="1400810"/>
            <a:ext cx="6269355" cy="4175125"/>
          </a:xfrm>
          <a:prstGeom prst="rect">
            <a:avLst/>
          </a:prstGeom>
          <a:noFill/>
        </p:spPr>
      </p:pic>
      <p:pic>
        <p:nvPicPr>
          <p:cNvPr id="4" name="그림 40" descr="C:/Users/nelig/AppData/Roaming/PolarisOffice/ETemp/35232_15798928/fImage97432222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1400810"/>
            <a:ext cx="5906770" cy="4225925"/>
          </a:xfrm>
          <a:prstGeom prst="rect">
            <a:avLst/>
          </a:prstGeom>
          <a:noFill/>
        </p:spPr>
      </p:pic>
      <p:sp>
        <p:nvSpPr>
          <p:cNvPr id="5" name="내용 개체 틀 41"/>
          <p:cNvSpPr txBox="1">
            <a:spLocks noGrp="1"/>
          </p:cNvSpPr>
          <p:nvPr>
            <p:ph idx="2"/>
          </p:nvPr>
        </p:nvSpPr>
        <p:spPr>
          <a:xfrm>
            <a:off x="177165" y="5976620"/>
            <a:ext cx="11857990" cy="5848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앱 내부 이미지 2개씩 확보 후 게임 카테고리 별로 분류</a:t>
            </a:r>
          </a:p>
        </p:txBody>
      </p:sp>
      <p:sp>
        <p:nvSpPr>
          <p:cNvPr id="6" name="도형 42"/>
          <p:cNvSpPr>
            <a:spLocks/>
          </p:cNvSpPr>
          <p:nvPr/>
        </p:nvSpPr>
        <p:spPr>
          <a:xfrm>
            <a:off x="34925" y="2591435"/>
            <a:ext cx="5218430" cy="224218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46"/>
          <p:cNvSpPr>
            <a:spLocks/>
          </p:cNvSpPr>
          <p:nvPr/>
        </p:nvSpPr>
        <p:spPr>
          <a:xfrm>
            <a:off x="6445250" y="1530985"/>
            <a:ext cx="325755" cy="349250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2-3 크롤링한 자료(텍스트, 수치)</a:t>
            </a:r>
          </a:p>
        </p:txBody>
      </p:sp>
      <p:pic>
        <p:nvPicPr>
          <p:cNvPr id="4" name="그림 47" descr="C:/Users/nelig/AppData/Roaming/PolarisOffice/ETemp/35232_15798928/fImage608962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454785"/>
            <a:ext cx="6487795" cy="3670300"/>
          </a:xfrm>
          <a:prstGeom prst="rect">
            <a:avLst/>
          </a:prstGeom>
          <a:noFill/>
        </p:spPr>
      </p:pic>
      <p:pic>
        <p:nvPicPr>
          <p:cNvPr id="5" name="그림 48" descr="C:/Users/nelig/AppData/Roaming/PolarisOffice/ETemp/35232_15798928/fImage22187232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1459230"/>
            <a:ext cx="5542280" cy="4029075"/>
          </a:xfrm>
          <a:prstGeom prst="rect">
            <a:avLst/>
          </a:prstGeom>
          <a:noFill/>
        </p:spPr>
      </p:pic>
      <p:sp>
        <p:nvSpPr>
          <p:cNvPr id="6" name="내용 개체 틀 49"/>
          <p:cNvSpPr txBox="1">
            <a:spLocks noGrp="1"/>
          </p:cNvSpPr>
          <p:nvPr/>
        </p:nvSpPr>
        <p:spPr>
          <a:xfrm>
            <a:off x="177165" y="5781040"/>
            <a:ext cx="11259185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각 시기별 100개의 게임 데이터를 모아 데이터프레임으로 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저장 후 훈련데이터로 활용.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1600" y="123825"/>
            <a:ext cx="360172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3: 데이터 전처리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-이미지 증식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-카테고리 </a:t>
            </a:r>
            <a:r>
              <a:rPr lang="ko-KR" altLang="en-US" sz="2400" dirty="0" err="1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재분류</a:t>
            </a: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pic>
        <p:nvPicPr>
          <p:cNvPr id="4" name="그림 12" descr="C:/Users/nelig/AppData/Roaming/PolarisOffice/ETemp/35232_15798928/fImage149536208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5" y="-635"/>
            <a:ext cx="8384540" cy="68535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3-1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Image</a:t>
            </a: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generator를</a:t>
            </a: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 활용한 이미지 증강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19710" y="5966142"/>
            <a:ext cx="10892155" cy="5632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이미지를 변형한 복사본을 통해 자료를 늘렸다.</a:t>
            </a:r>
          </a:p>
        </p:txBody>
      </p:sp>
      <p:pic>
        <p:nvPicPr>
          <p:cNvPr id="4" name="그림 54" descr="C:/Users/nelig/AppData/Roaming/PolarisOffice/ETemp/35232_15798928/fImage49771239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1416685"/>
            <a:ext cx="7280910" cy="4079875"/>
          </a:xfrm>
          <a:prstGeom prst="rect">
            <a:avLst/>
          </a:prstGeom>
          <a:noFill/>
        </p:spPr>
      </p:pic>
      <p:pic>
        <p:nvPicPr>
          <p:cNvPr id="5" name="그림 55" descr="C:/Users/nelig/AppData/Roaming/PolarisOffice/ETemp/35232_15798928/fImage277594240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70" y="1146175"/>
            <a:ext cx="4500245" cy="4612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3-2 카테고리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재분류</a:t>
            </a:r>
            <a:endParaRPr lang="ko-KR" altLang="en-US" sz="3200" dirty="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62560" y="5608320"/>
            <a:ext cx="11568430" cy="11118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한정된 데이터로 </a:t>
            </a: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16개 카테고리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 중 1개를 구별하는 것은 현실적으로 어렵다.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따라서 비슷한 카테고리끼리 묶어 클래스를 줄임.</a:t>
            </a:r>
          </a:p>
        </p:txBody>
      </p:sp>
      <p:sp>
        <p:nvSpPr>
          <p:cNvPr id="4" name="도형 74"/>
          <p:cNvSpPr>
            <a:spLocks/>
          </p:cNvSpPr>
          <p:nvPr/>
        </p:nvSpPr>
        <p:spPr>
          <a:xfrm>
            <a:off x="424180" y="1533525"/>
            <a:ext cx="4564380" cy="3804285"/>
          </a:xfrm>
          <a:prstGeom prst="round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퍼즐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롤플레잉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액션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아케이드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캐주얼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시뮬레이션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어드벤처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전략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자동차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경주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음악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스포츠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교육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퀴즈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단어</a:t>
            </a:r>
            <a:endParaRPr lang="ko-KR" altLang="en-US" sz="26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텍스트 상자 78"/>
          <p:cNvSpPr txBox="1">
            <a:spLocks/>
          </p:cNvSpPr>
          <p:nvPr/>
        </p:nvSpPr>
        <p:spPr>
          <a:xfrm>
            <a:off x="1742440" y="1696085"/>
            <a:ext cx="1927225" cy="7086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40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BEFORE</a:t>
            </a:r>
            <a:endParaRPr lang="ko-KR" altLang="en-US" sz="4000">
              <a:solidFill>
                <a:schemeClr val="accent5">
                  <a:lumMod val="75000"/>
                  <a:lumOff val="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도형 79"/>
          <p:cNvSpPr>
            <a:spLocks/>
          </p:cNvSpPr>
          <p:nvPr/>
        </p:nvSpPr>
        <p:spPr>
          <a:xfrm>
            <a:off x="7203440" y="1533525"/>
            <a:ext cx="4564380" cy="3804285"/>
          </a:xfrm>
          <a:prstGeom prst="round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퍼즐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RPG(롤플레잉 등)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전략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러</a:t>
            </a:r>
            <a:r>
              <a:rPr lang="ko-KR"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닝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(자동차 경주 등)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시뮬레이션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퀴즈</a:t>
            </a:r>
            <a:endParaRPr lang="ko-KR" altLang="en-US" sz="26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텍스트 상자 80"/>
          <p:cNvSpPr txBox="1">
            <a:spLocks/>
          </p:cNvSpPr>
          <p:nvPr/>
        </p:nvSpPr>
        <p:spPr>
          <a:xfrm>
            <a:off x="8521700" y="1696085"/>
            <a:ext cx="1927225" cy="7086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40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AFTER</a:t>
            </a:r>
            <a:endParaRPr lang="ko-KR" altLang="en-US" sz="4000">
              <a:solidFill>
                <a:schemeClr val="accent5">
                  <a:lumMod val="75000"/>
                  <a:lumOff val="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D9A931-F423-4950-A83E-4F5EBFB7B114}"/>
              </a:ext>
            </a:extLst>
          </p:cNvPr>
          <p:cNvSpPr/>
          <p:nvPr/>
        </p:nvSpPr>
        <p:spPr>
          <a:xfrm>
            <a:off x="5638800" y="3141980"/>
            <a:ext cx="1075055" cy="65214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1920" y="123825"/>
            <a:ext cx="34798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2800">
                <a:latin typeface="던파 비트비트체 v2" charset="0"/>
                <a:ea typeface="던파 비트비트체 v2" charset="0"/>
              </a:rPr>
              <a:t>4: 모델 제작 및 검증</a:t>
            </a:r>
            <a:endParaRPr lang="ko-KR" altLang="en-US" sz="28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-CNN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-Resnet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-VGG16</a:t>
            </a:r>
          </a:p>
        </p:txBody>
      </p:sp>
      <p:pic>
        <p:nvPicPr>
          <p:cNvPr id="4" name="그림 11" descr="C:/Users/nelig/AppData/Roaming/PolarisOffice/ETemp/35232_15798928/fImage25095720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5" y="1270"/>
            <a:ext cx="8435975" cy="68745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dirty="0">
                <a:latin typeface="던파 비트비트체 v2" charset="0"/>
                <a:ea typeface="던파 비트비트체 v2" charset="0"/>
              </a:rPr>
              <a:t>4-1. CNN </a:t>
            </a:r>
          </a:p>
        </p:txBody>
      </p:sp>
      <p:sp>
        <p:nvSpPr>
          <p:cNvPr id="3" name="도형 13"/>
          <p:cNvSpPr>
            <a:spLocks/>
          </p:cNvSpPr>
          <p:nvPr/>
        </p:nvSpPr>
        <p:spPr>
          <a:xfrm>
            <a:off x="200660" y="5482590"/>
            <a:ext cx="11842750" cy="127825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퍼셉트론 값을 2배 높이고 반으로 나누는 식으로 조정하여 비교분석</a:t>
            </a:r>
            <a:endParaRPr lang="ko-KR" altLang="en-US" sz="26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RELU</a:t>
            </a:r>
            <a:r>
              <a:rPr 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를 활용했으며 드롭아웃을 통해 과적합을 방</a:t>
            </a:r>
            <a:r>
              <a:rPr lang="ko-KR" altLang="en-US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지</a:t>
            </a:r>
          </a:p>
        </p:txBody>
      </p:sp>
      <p:pic>
        <p:nvPicPr>
          <p:cNvPr id="4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439545"/>
            <a:ext cx="6180455" cy="3808730"/>
          </a:xfrm>
          <a:prstGeom prst="rect">
            <a:avLst/>
          </a:prstGeom>
          <a:noFill/>
        </p:spPr>
      </p:pic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618" b="12656"/>
          <a:stretch>
            <a:fillRect/>
          </a:stretch>
        </p:blipFill>
        <p:spPr>
          <a:xfrm>
            <a:off x="6609080" y="4087495"/>
            <a:ext cx="3777615" cy="1004570"/>
          </a:xfrm>
          <a:prstGeom prst="rect">
            <a:avLst/>
          </a:prstGeom>
          <a:noFill/>
        </p:spPr>
      </p:pic>
      <p:pic>
        <p:nvPicPr>
          <p:cNvPr id="6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49" b="8388"/>
          <a:stretch>
            <a:fillRect/>
          </a:stretch>
        </p:blipFill>
        <p:spPr>
          <a:xfrm>
            <a:off x="6614795" y="2816860"/>
            <a:ext cx="3771900" cy="1047750"/>
          </a:xfrm>
          <a:prstGeom prst="rect">
            <a:avLst/>
          </a:prstGeom>
          <a:noFill/>
        </p:spPr>
      </p:pic>
      <p:pic>
        <p:nvPicPr>
          <p:cNvPr id="7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85" y="1628140"/>
            <a:ext cx="3677285" cy="924560"/>
          </a:xfrm>
          <a:prstGeom prst="rect">
            <a:avLst/>
          </a:prstGeom>
          <a:noFill/>
        </p:spPr>
      </p:pic>
      <p:sp>
        <p:nvSpPr>
          <p:cNvPr id="8" name="도형 20"/>
          <p:cNvSpPr>
            <a:spLocks/>
          </p:cNvSpPr>
          <p:nvPr/>
        </p:nvSpPr>
        <p:spPr>
          <a:xfrm>
            <a:off x="10396220" y="167322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/ 2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도형 22"/>
          <p:cNvSpPr>
            <a:spLocks/>
          </p:cNvSpPr>
          <p:nvPr/>
        </p:nvSpPr>
        <p:spPr>
          <a:xfrm>
            <a:off x="10417175" y="286067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기본 퍼셉트론 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10" name="도형 23"/>
          <p:cNvSpPr>
            <a:spLocks/>
          </p:cNvSpPr>
          <p:nvPr/>
        </p:nvSpPr>
        <p:spPr>
          <a:xfrm>
            <a:off x="10417175" y="413829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* 2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15728"/>
              </p:ext>
            </p:extLst>
          </p:nvPr>
        </p:nvGraphicFramePr>
        <p:xfrm>
          <a:off x="192405" y="1471930"/>
          <a:ext cx="11846560" cy="392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/ 2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(</a:t>
                      </a: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)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</a:t>
                      </a:r>
                      <a:r>
                        <a:rPr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* 2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enerator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미사용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generator</a:t>
                      </a:r>
                      <a:endParaRPr lang="en-US" altLang="ko-KR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도형 6"/>
          <p:cNvSpPr>
            <a:spLocks/>
          </p:cNvSpPr>
          <p:nvPr/>
        </p:nvSpPr>
        <p:spPr>
          <a:xfrm>
            <a:off x="175260" y="5537835"/>
            <a:ext cx="11842115" cy="127762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-퍼셉트론이 늘어날 수록 정확도가 올라가는 한편 오차도 늘어나고 있다.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-정확도가 가장 높으면서 상대적으로 오차가 적은 </a:t>
            </a:r>
            <a:r>
              <a:rPr lang="ko-KR" sz="22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Image generator 사용하지 않고 퍼셉트론을 두 배로 높인 모델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최적의 모델로 선정하였다.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2" b="3455"/>
          <a:stretch>
            <a:fillRect/>
          </a:stretch>
        </p:blipFill>
        <p:spPr>
          <a:xfrm>
            <a:off x="6811010" y="4087495"/>
            <a:ext cx="1481455" cy="284480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8" b="-6695"/>
          <a:stretch>
            <a:fillRect/>
          </a:stretch>
        </p:blipFill>
        <p:spPr>
          <a:xfrm>
            <a:off x="6485890" y="4465320"/>
            <a:ext cx="2026920" cy="314325"/>
          </a:xfrm>
          <a:prstGeom prst="rect">
            <a:avLst/>
          </a:prstGeom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33" b="6427"/>
          <a:stretch>
            <a:fillRect/>
          </a:stretch>
        </p:blipFill>
        <p:spPr>
          <a:xfrm>
            <a:off x="3757295" y="4057015"/>
            <a:ext cx="1405890" cy="314960"/>
          </a:xfrm>
          <a:prstGeom prst="rect">
            <a:avLst/>
          </a:prstGeom>
          <a:noFill/>
        </p:spPr>
      </p:pic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5860"/>
          <a:stretch>
            <a:fillRect/>
          </a:stretch>
        </p:blipFill>
        <p:spPr>
          <a:xfrm>
            <a:off x="3495675" y="4479290"/>
            <a:ext cx="1928495" cy="316865"/>
          </a:xfrm>
          <a:prstGeom prst="rect">
            <a:avLst/>
          </a:prstGeom>
          <a:noFill/>
        </p:spPr>
      </p:pic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57" b="12865"/>
          <a:stretch>
            <a:fillRect/>
          </a:stretch>
        </p:blipFill>
        <p:spPr>
          <a:xfrm>
            <a:off x="9841230" y="4057015"/>
            <a:ext cx="1413510" cy="28448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0" b="6822"/>
          <a:stretch>
            <a:fillRect/>
          </a:stretch>
        </p:blipFill>
        <p:spPr>
          <a:xfrm>
            <a:off x="9595485" y="4475480"/>
            <a:ext cx="1806575" cy="304165"/>
          </a:xfrm>
          <a:prstGeom prst="rect">
            <a:avLst/>
          </a:prstGeom>
          <a:noFill/>
        </p:spPr>
      </p:pic>
      <p:pic>
        <p:nvPicPr>
          <p:cNvPr id="11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8" b="-4988"/>
          <a:stretch>
            <a:fillRect/>
          </a:stretch>
        </p:blipFill>
        <p:spPr>
          <a:xfrm>
            <a:off x="9769475" y="2433955"/>
            <a:ext cx="1416050" cy="294640"/>
          </a:xfrm>
          <a:prstGeom prst="rect">
            <a:avLst/>
          </a:prstGeom>
          <a:noFill/>
        </p:spPr>
      </p:pic>
      <p:pic>
        <p:nvPicPr>
          <p:cNvPr id="12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3" b="2188"/>
          <a:stretch>
            <a:fillRect/>
          </a:stretch>
        </p:blipFill>
        <p:spPr>
          <a:xfrm>
            <a:off x="3742690" y="2474595"/>
            <a:ext cx="1564005" cy="284480"/>
          </a:xfrm>
          <a:prstGeom prst="rect">
            <a:avLst/>
          </a:prstGeom>
          <a:noFill/>
        </p:spPr>
      </p:pic>
      <p:pic>
        <p:nvPicPr>
          <p:cNvPr id="13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0"/>
          <a:stretch>
            <a:fillRect/>
          </a:stretch>
        </p:blipFill>
        <p:spPr>
          <a:xfrm>
            <a:off x="9594850" y="2924810"/>
            <a:ext cx="1906905" cy="292100"/>
          </a:xfrm>
          <a:prstGeom prst="rect">
            <a:avLst/>
          </a:prstGeom>
          <a:noFill/>
        </p:spPr>
      </p:pic>
      <p:pic>
        <p:nvPicPr>
          <p:cNvPr id="14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9"/>
          <a:stretch>
            <a:fillRect/>
          </a:stretch>
        </p:blipFill>
        <p:spPr>
          <a:xfrm>
            <a:off x="3621405" y="2905125"/>
            <a:ext cx="1805940" cy="274320"/>
          </a:xfrm>
          <a:prstGeom prst="rect">
            <a:avLst/>
          </a:prstGeom>
          <a:noFill/>
        </p:spPr>
      </p:pic>
      <p:pic>
        <p:nvPicPr>
          <p:cNvPr id="15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6" b="-2758"/>
          <a:stretch>
            <a:fillRect/>
          </a:stretch>
        </p:blipFill>
        <p:spPr>
          <a:xfrm>
            <a:off x="6801485" y="2474595"/>
            <a:ext cx="1421130" cy="284480"/>
          </a:xfrm>
          <a:prstGeom prst="rect">
            <a:avLst/>
          </a:prstGeom>
          <a:noFill/>
        </p:spPr>
      </p:pic>
      <p:pic>
        <p:nvPicPr>
          <p:cNvPr id="16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3"/>
          <a:stretch>
            <a:fillRect/>
          </a:stretch>
        </p:blipFill>
        <p:spPr>
          <a:xfrm>
            <a:off x="6623050" y="2924810"/>
            <a:ext cx="1858010" cy="276860"/>
          </a:xfrm>
          <a:prstGeom prst="rect">
            <a:avLst/>
          </a:prstGeom>
          <a:noFill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AC5CDD-2E28-9058-996A-0BE5EDBD0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320" y="3313430"/>
            <a:ext cx="1476375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D311B6-7189-4507-E02A-BBBDF740A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230" y="3324225"/>
            <a:ext cx="1438275" cy="257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02C137-67F8-6C9E-370E-E4F1F5F67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4605" y="4904105"/>
            <a:ext cx="1400175" cy="266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9B2AA1-D0CE-BF15-DD35-93A57E20E4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2765" y="4927600"/>
            <a:ext cx="1409700" cy="238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E760FA-E548-966C-E28C-2DAD80F89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375" y="4920615"/>
            <a:ext cx="1495425" cy="257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18437A-05A1-9ABF-3DBC-A82274CD1E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7205" y="3358515"/>
            <a:ext cx="1409700" cy="238125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DB7ACE99-FBCF-44CC-9B2B-19F8502A466D}"/>
              </a:ext>
            </a:extLst>
          </p:cNvPr>
          <p:cNvSpPr txBox="1">
            <a:spLocks/>
          </p:cNvSpPr>
          <p:nvPr/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던파 비트비트체 v2" charset="0"/>
                <a:ea typeface="던파 비트비트체 v2" charset="0"/>
              </a:rPr>
              <a:t>4-1. CNN </a:t>
            </a:r>
            <a:endParaRPr lang="ko-KR" altLang="en-US" dirty="0"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31140" y="178435"/>
            <a:ext cx="3340735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목차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31140" y="1858645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1. 주제 선정 과정</a:t>
            </a:r>
          </a:p>
          <a:p>
            <a:pPr marL="228600" indent="-228600">
              <a:buFontTx/>
              <a:buNone/>
            </a:pPr>
            <a:endParaRPr lang="ko-KR" altLang="en-US" sz="22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2. 데이터 준비(크롤링)</a:t>
            </a:r>
          </a:p>
          <a:p>
            <a:pPr marL="228600" indent="-228600">
              <a:buFontTx/>
              <a:buNone/>
            </a:pPr>
            <a:endParaRPr lang="ko-KR" altLang="en-US" sz="22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3. 데이터 전처리</a:t>
            </a:r>
          </a:p>
          <a:p>
            <a:pPr marL="228600" indent="-228600">
              <a:buFontTx/>
              <a:buNone/>
            </a:pPr>
            <a:r>
              <a:rPr lang="ko-KR" altLang="en-US" sz="1600">
                <a:latin typeface="던파 비트비트체 v2" charset="0"/>
                <a:ea typeface="던파 비트비트체 v2" charset="0"/>
              </a:rPr>
              <a:t>데이터 증식, 카테고리 재분류</a:t>
            </a:r>
          </a:p>
          <a:p>
            <a:pPr marL="228600" indent="-228600">
              <a:buFontTx/>
              <a:buNone/>
            </a:pPr>
            <a:endParaRPr lang="ko-KR" altLang="en-US" sz="18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4. 모델 제작 및 검증</a:t>
            </a:r>
          </a:p>
          <a:p>
            <a:pPr marL="228600" indent="-228600">
              <a:buFontTx/>
              <a:buNone/>
            </a:pPr>
            <a:r>
              <a:rPr lang="ko-KR" altLang="en-US" sz="1600">
                <a:latin typeface="던파 비트비트체 v2" charset="0"/>
                <a:ea typeface="던파 비트비트체 v2" charset="0"/>
              </a:rPr>
              <a:t>CNN, VGG16, Reznet</a:t>
            </a:r>
          </a:p>
          <a:p>
            <a:pPr marL="228600" indent="-228600">
              <a:buFontTx/>
              <a:buNone/>
            </a:pPr>
            <a:endParaRPr lang="ko-KR" altLang="en-US" sz="18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5. 결과 및 개선할 점</a:t>
            </a:r>
          </a:p>
        </p:txBody>
      </p:sp>
      <p:pic>
        <p:nvPicPr>
          <p:cNvPr id="4" name="그림 6" descr="C:/Users/nelig/AppData/Roaming/PolarisOffice/ETemp/35232_15798928/fImage20359513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0" y="635"/>
            <a:ext cx="8420100" cy="6875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8923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4-2. Resnet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8910" y="3826510"/>
          <a:ext cx="11846560" cy="229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 /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퍼셉트론(</a:t>
                      </a: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트)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 *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alt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 generator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alt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도형 6"/>
          <p:cNvSpPr>
            <a:spLocks/>
          </p:cNvSpPr>
          <p:nvPr/>
        </p:nvSpPr>
        <p:spPr>
          <a:xfrm>
            <a:off x="175260" y="6217285"/>
            <a:ext cx="11842115" cy="53721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퍼셉트론을 2로 나눈 값과 2배로 곱한 모델이 비슷한 성능을 보이고 있음. 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hangingPunct="1">
              <a:buFontTx/>
              <a:buNone/>
            </a:pP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 오차가 더 작은 후자가 최적의 모델로 보임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8" name="그림 7" descr="C:/Users/nelig/AppData/Roaming/PolarisOffice/ETemp/19220_18483560/image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55" y="5151755"/>
            <a:ext cx="1143635" cy="276860"/>
          </a:xfrm>
          <a:prstGeom prst="rect">
            <a:avLst/>
          </a:prstGeom>
          <a:noFill/>
        </p:spPr>
      </p:pic>
      <p:pic>
        <p:nvPicPr>
          <p:cNvPr id="10" name="그림 9" descr="C:/Users/nelig/AppData/Roaming/PolarisOffice/ETemp/19220_18483560/image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05" y="5552440"/>
            <a:ext cx="1410335" cy="305435"/>
          </a:xfrm>
          <a:prstGeom prst="rect">
            <a:avLst/>
          </a:prstGeom>
          <a:noFill/>
        </p:spPr>
      </p:pic>
      <p:pic>
        <p:nvPicPr>
          <p:cNvPr id="12" name="그림 11" descr="C:/Users/nelig/AppData/Roaming/PolarisOffice/ETemp/19220_18483560/image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5" y="4797425"/>
            <a:ext cx="953135" cy="210185"/>
          </a:xfrm>
          <a:prstGeom prst="rect">
            <a:avLst/>
          </a:prstGeom>
          <a:noFill/>
        </p:spPr>
      </p:pic>
      <p:pic>
        <p:nvPicPr>
          <p:cNvPr id="14" name="그림 13" descr="C:/Users/nelig/AppData/Roaming/PolarisOffice/ETemp/19220_18483560/image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0" y="4768850"/>
            <a:ext cx="819785" cy="238760"/>
          </a:xfrm>
          <a:prstGeom prst="rect">
            <a:avLst/>
          </a:prstGeom>
          <a:noFill/>
        </p:spPr>
      </p:pic>
      <p:pic>
        <p:nvPicPr>
          <p:cNvPr id="16" name="그림 15" descr="C:/Users/nelig/AppData/Roaming/PolarisOffice/ETemp/19220_18483560/image4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5180330"/>
            <a:ext cx="1124585" cy="191135"/>
          </a:xfrm>
          <a:prstGeom prst="rect">
            <a:avLst/>
          </a:prstGeom>
          <a:noFill/>
        </p:spPr>
      </p:pic>
      <p:pic>
        <p:nvPicPr>
          <p:cNvPr id="18" name="그림 17" descr="C:/Users/nelig/AppData/Roaming/PolarisOffice/ETemp/19220_18483560/image4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05" y="5567680"/>
            <a:ext cx="1372235" cy="219710"/>
          </a:xfrm>
          <a:prstGeom prst="rect">
            <a:avLst/>
          </a:prstGeom>
          <a:noFill/>
        </p:spPr>
      </p:pic>
      <p:pic>
        <p:nvPicPr>
          <p:cNvPr id="20" name="그림 19" descr="C:/Users/nelig/AppData/Roaming/PolarisOffice/ETemp/19220_18483560/image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4759325"/>
            <a:ext cx="867410" cy="248285"/>
          </a:xfrm>
          <a:prstGeom prst="rect">
            <a:avLst/>
          </a:prstGeom>
          <a:noFill/>
        </p:spPr>
      </p:pic>
      <p:pic>
        <p:nvPicPr>
          <p:cNvPr id="22" name="그림 21" descr="C:/Users/nelig/AppData/Roaming/PolarisOffice/ETemp/19220_18483560/image46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55" y="5180330"/>
            <a:ext cx="1105535" cy="238760"/>
          </a:xfrm>
          <a:prstGeom prst="rect">
            <a:avLst/>
          </a:prstGeom>
          <a:noFill/>
        </p:spPr>
      </p:pic>
      <p:pic>
        <p:nvPicPr>
          <p:cNvPr id="24" name="그림 23" descr="C:/Users/nelig/AppData/Roaming/PolarisOffice/ETemp/19220_18483560/image4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25" y="5594985"/>
            <a:ext cx="1381760" cy="219710"/>
          </a:xfrm>
          <a:prstGeom prst="rect">
            <a:avLst/>
          </a:prstGeom>
          <a:noFill/>
        </p:spPr>
      </p:pic>
      <p:pic>
        <p:nvPicPr>
          <p:cNvPr id="4" name="Picture 2" descr="C:/Users/nelig/AppData/Roaming/PolarisOffice/ETemp/19220_18483560/image48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35" y="1331595"/>
            <a:ext cx="5038090" cy="2371090"/>
          </a:xfrm>
          <a:prstGeom prst="rect">
            <a:avLst/>
          </a:prstGeom>
          <a:noFill/>
        </p:spPr>
      </p:pic>
      <p:sp>
        <p:nvSpPr>
          <p:cNvPr id="25" name="도형 5"/>
          <p:cNvSpPr>
            <a:spLocks/>
          </p:cNvSpPr>
          <p:nvPr/>
        </p:nvSpPr>
        <p:spPr>
          <a:xfrm>
            <a:off x="6189980" y="2342515"/>
            <a:ext cx="4592320" cy="53721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PreTrained 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모델인 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Resnet50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사용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. 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8923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4-3. VGG16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10185" y="3596005"/>
          <a:ext cx="11806555" cy="229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 /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퍼셉트론(</a:t>
                      </a: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트)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 *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 generator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62" descr="C:/Users/nelig/AppData/Roaming/PolarisOffice/ETemp/19220_18483560/image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67" r="57880" b="3035"/>
          <a:stretch>
            <a:fillRect/>
          </a:stretch>
        </p:blipFill>
        <p:spPr>
          <a:xfrm>
            <a:off x="9726930" y="4493260"/>
            <a:ext cx="1553210" cy="325755"/>
          </a:xfrm>
          <a:prstGeom prst="rect">
            <a:avLst/>
          </a:prstGeom>
          <a:noFill/>
        </p:spPr>
      </p:pic>
      <p:pic>
        <p:nvPicPr>
          <p:cNvPr id="6" name="그림 63" descr="C:/Users/nelig/AppData/Roaming/PolarisOffice/ETemp/19220_18483560/image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60" b="-1607"/>
          <a:stretch>
            <a:fillRect/>
          </a:stretch>
        </p:blipFill>
        <p:spPr>
          <a:xfrm>
            <a:off x="9584690" y="4866005"/>
            <a:ext cx="1837690" cy="337820"/>
          </a:xfrm>
          <a:prstGeom prst="rect">
            <a:avLst/>
          </a:prstGeom>
          <a:noFill/>
        </p:spPr>
      </p:pic>
      <p:pic>
        <p:nvPicPr>
          <p:cNvPr id="8" name="그림 65" descr="C:/Users/nelig/AppData/Roaming/PolarisOffice/ETemp/19220_18483560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89"/>
          <a:stretch>
            <a:fillRect/>
          </a:stretch>
        </p:blipFill>
        <p:spPr>
          <a:xfrm>
            <a:off x="6612255" y="4897120"/>
            <a:ext cx="1755140" cy="335915"/>
          </a:xfrm>
          <a:prstGeom prst="rect">
            <a:avLst/>
          </a:prstGeom>
          <a:noFill/>
        </p:spPr>
      </p:pic>
      <p:pic>
        <p:nvPicPr>
          <p:cNvPr id="9" name="그림 67" descr="C:/Users/nelig/AppData/Roaming/PolarisOffice/ETemp/19220_18483560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727"/>
          <a:stretch>
            <a:fillRect/>
          </a:stretch>
        </p:blipFill>
        <p:spPr>
          <a:xfrm>
            <a:off x="6828790" y="4532630"/>
            <a:ext cx="1319530" cy="335915"/>
          </a:xfrm>
          <a:prstGeom prst="rect">
            <a:avLst/>
          </a:prstGeom>
          <a:noFill/>
        </p:spPr>
      </p:pic>
      <p:pic>
        <p:nvPicPr>
          <p:cNvPr id="10" name="그림 68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06" b="-3125"/>
          <a:stretch>
            <a:fillRect/>
          </a:stretch>
        </p:blipFill>
        <p:spPr>
          <a:xfrm>
            <a:off x="3834130" y="4552950"/>
            <a:ext cx="1451610" cy="315595"/>
          </a:xfrm>
          <a:prstGeom prst="rect">
            <a:avLst/>
          </a:prstGeom>
          <a:noFill/>
        </p:spPr>
      </p:pic>
      <p:pic>
        <p:nvPicPr>
          <p:cNvPr id="11" name="그림 69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23" b="3347"/>
          <a:stretch>
            <a:fillRect/>
          </a:stretch>
        </p:blipFill>
        <p:spPr>
          <a:xfrm>
            <a:off x="3628390" y="4936490"/>
            <a:ext cx="1895475" cy="29464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7404100" y="2129790"/>
            <a:ext cx="4311015" cy="47688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PreTrained 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모델인 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VGG16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사용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5" name="그림 14" descr="C:/Users/nelig/AppData/Roaming/PolarisOffice/ETemp/19220_18483560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5374640"/>
            <a:ext cx="1419860" cy="267335"/>
          </a:xfrm>
          <a:prstGeom prst="rect">
            <a:avLst/>
          </a:prstGeom>
          <a:noFill/>
        </p:spPr>
      </p:pic>
      <p:pic>
        <p:nvPicPr>
          <p:cNvPr id="21" name="그림 20" descr="C:/Users/nelig/AppData/Roaming/PolarisOffice/ETemp/19220_18483560/image5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90" y="5351780"/>
            <a:ext cx="1486535" cy="238760"/>
          </a:xfrm>
          <a:prstGeom prst="rect">
            <a:avLst/>
          </a:prstGeom>
          <a:noFill/>
        </p:spPr>
      </p:pic>
      <p:pic>
        <p:nvPicPr>
          <p:cNvPr id="25" name="그림 24" descr="C:/Users/nelig/AppData/Roaming/PolarisOffice/ETemp/19220_18483560/image5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80" y="5309235"/>
            <a:ext cx="1457960" cy="210185"/>
          </a:xfrm>
          <a:prstGeom prst="rect">
            <a:avLst/>
          </a:prstGeom>
          <a:noFill/>
        </p:spPr>
      </p:pic>
      <p:pic>
        <p:nvPicPr>
          <p:cNvPr id="4" name="Picture 2" descr="C:/Users/nelig/AppData/Roaming/PolarisOffice/ETemp/19220_18483560/image55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960" y="1460500"/>
            <a:ext cx="6679565" cy="2017395"/>
          </a:xfrm>
          <a:prstGeom prst="rect">
            <a:avLst/>
          </a:prstGeom>
          <a:noFill/>
        </p:spPr>
      </p:pic>
      <p:sp>
        <p:nvSpPr>
          <p:cNvPr id="26" name="도형 3"/>
          <p:cNvSpPr>
            <a:spLocks/>
          </p:cNvSpPr>
          <p:nvPr/>
        </p:nvSpPr>
        <p:spPr>
          <a:xfrm>
            <a:off x="247015" y="6023610"/>
            <a:ext cx="11842115" cy="72009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값을 2로 나눈 모델이 오차값이 가장 낮고 정확도가 높은 최적의 모델임.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1920" y="123825"/>
            <a:ext cx="34798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2800">
                <a:latin typeface="던파 비트비트체 v2" charset="0"/>
                <a:ea typeface="던파 비트비트체 v2" charset="0"/>
              </a:rPr>
              <a:t>5: 결과 및 개선할 점</a:t>
            </a:r>
            <a:endParaRPr lang="ko-KR" altLang="en-US" sz="28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-결과 및 총평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-개선할 점</a:t>
            </a:r>
          </a:p>
        </p:txBody>
      </p:sp>
      <p:pic>
        <p:nvPicPr>
          <p:cNvPr id="4" name="그림 14" descr="C:/Users/nelig/AppData/Roaming/PolarisOffice/ETemp/35232_15798928/fImage93802210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65" y="12700"/>
            <a:ext cx="8451850" cy="685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5. 결과 및 총평</a:t>
            </a:r>
          </a:p>
        </p:txBody>
      </p:sp>
      <p:graphicFrame>
        <p:nvGraphicFramePr>
          <p:cNvPr id="3" name="표 12"/>
          <p:cNvGraphicFramePr>
            <a:graphicFrameLocks noGrp="1"/>
          </p:cNvGraphicFramePr>
          <p:nvPr/>
        </p:nvGraphicFramePr>
        <p:xfrm>
          <a:off x="163195" y="2084705"/>
          <a:ext cx="11898630" cy="247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6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CNN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Resne</a:t>
                      </a: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t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VGG16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197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도형 11"/>
          <p:cNvSpPr>
            <a:spLocks/>
          </p:cNvSpPr>
          <p:nvPr/>
        </p:nvSpPr>
        <p:spPr>
          <a:xfrm>
            <a:off x="200660" y="4699635"/>
            <a:ext cx="11841480" cy="205994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8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결과적으로 정확도가 높으면서 오차가 작았던</a:t>
            </a: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>
              <a:buFontTx/>
              <a:buNone/>
            </a:pPr>
            <a:r>
              <a:rPr lang="ko-KR" sz="2800" dirty="0">
                <a:solidFill>
                  <a:srgbClr val="0070C0"/>
                </a:solidFill>
                <a:latin typeface="배달의민족 주아" charset="0"/>
                <a:ea typeface="배달의민족 주아" charset="0"/>
              </a:rPr>
              <a:t>VGG16</a:t>
            </a:r>
            <a:r>
              <a:rPr lang="ko-KR" sz="28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모델이 가장 적합한 모델이라 할 수 있음.</a:t>
            </a: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8" b="-4988"/>
          <a:stretch>
            <a:fillRect/>
          </a:stretch>
        </p:blipFill>
        <p:spPr>
          <a:xfrm>
            <a:off x="1492885" y="3100705"/>
            <a:ext cx="1416050" cy="294640"/>
          </a:xfrm>
          <a:prstGeom prst="rect">
            <a:avLst/>
          </a:prstGeom>
          <a:noFill/>
        </p:spPr>
      </p:pic>
      <p:pic>
        <p:nvPicPr>
          <p:cNvPr id="6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0"/>
          <a:stretch>
            <a:fillRect/>
          </a:stretch>
        </p:blipFill>
        <p:spPr>
          <a:xfrm>
            <a:off x="1240155" y="3467735"/>
            <a:ext cx="1906905" cy="29210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EBA559-56E2-62F7-AB01-8136A880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85" y="3865245"/>
            <a:ext cx="1438275" cy="257175"/>
          </a:xfrm>
          <a:prstGeom prst="rect">
            <a:avLst/>
          </a:prstGeom>
        </p:spPr>
      </p:pic>
      <p:pic>
        <p:nvPicPr>
          <p:cNvPr id="12" name="그림 8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06" b="-3125"/>
          <a:stretch>
            <a:fillRect/>
          </a:stretch>
        </p:blipFill>
        <p:spPr>
          <a:xfrm>
            <a:off x="9341485" y="3072130"/>
            <a:ext cx="1451610" cy="315595"/>
          </a:xfrm>
          <a:prstGeom prst="rect">
            <a:avLst/>
          </a:prstGeom>
          <a:noFill/>
        </p:spPr>
      </p:pic>
      <p:pic>
        <p:nvPicPr>
          <p:cNvPr id="13" name="그림 9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23" b="3347"/>
          <a:stretch>
            <a:fillRect/>
          </a:stretch>
        </p:blipFill>
        <p:spPr>
          <a:xfrm>
            <a:off x="9135745" y="3455670"/>
            <a:ext cx="1895475" cy="294640"/>
          </a:xfrm>
          <a:prstGeom prst="rect">
            <a:avLst/>
          </a:prstGeom>
          <a:noFill/>
        </p:spPr>
      </p:pic>
      <p:pic>
        <p:nvPicPr>
          <p:cNvPr id="14" name="그림 10" descr="C:/Users/nelig/AppData/Roaming/PolarisOffice/ETemp/19220_18483560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35" y="3893820"/>
            <a:ext cx="1419860" cy="267335"/>
          </a:xfrm>
          <a:prstGeom prst="rect">
            <a:avLst/>
          </a:prstGeom>
          <a:noFill/>
        </p:spPr>
      </p:pic>
      <p:pic>
        <p:nvPicPr>
          <p:cNvPr id="15" name="그림 11" descr="C:/Users/nelig/AppData/Roaming/PolarisOffice/ETemp/19220_18483560/image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35" y="3106420"/>
            <a:ext cx="867410" cy="248285"/>
          </a:xfrm>
          <a:prstGeom prst="rect">
            <a:avLst/>
          </a:prstGeom>
          <a:noFill/>
        </p:spPr>
      </p:pic>
      <p:pic>
        <p:nvPicPr>
          <p:cNvPr id="16" name="그림 12" descr="C:/Users/nelig/AppData/Roaming/PolarisOffice/ETemp/19220_18483560/image4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90" y="3527425"/>
            <a:ext cx="1105535" cy="238760"/>
          </a:xfrm>
          <a:prstGeom prst="rect">
            <a:avLst/>
          </a:prstGeom>
          <a:noFill/>
        </p:spPr>
      </p:pic>
      <p:pic>
        <p:nvPicPr>
          <p:cNvPr id="17" name="그림 13" descr="C:/Users/nelig/AppData/Roaming/PolarisOffice/ETemp/19220_18483560/image4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60" y="3942080"/>
            <a:ext cx="1381760" cy="219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882640" y="1673225"/>
            <a:ext cx="6086475" cy="51333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각 카테고리들의 학습 상황을 확인할 수 있는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프로그램을 별도로 마련했음.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Picture " descr="C:/Users/nelig/AppData/Roaming/PolarisOffice/ETemp/19220_18483560/fImage4427143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602105"/>
            <a:ext cx="5619115" cy="513270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6096000" y="3062605"/>
            <a:ext cx="1329055" cy="11671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(카테고리)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6" name="Rect 0"/>
          <p:cNvCxnSpPr/>
          <p:nvPr/>
        </p:nvCxnSpPr>
        <p:spPr>
          <a:xfrm flipV="1">
            <a:off x="7576820" y="3731895"/>
            <a:ext cx="466725" cy="10795"/>
          </a:xfrm>
          <a:prstGeom prst="straightConnector1">
            <a:avLst/>
          </a:prstGeom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>
            <a:spLocks/>
          </p:cNvSpPr>
          <p:nvPr/>
        </p:nvSpPr>
        <p:spPr>
          <a:xfrm>
            <a:off x="8206105" y="3103245"/>
            <a:ext cx="1329055" cy="344932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0407650" y="5387340"/>
            <a:ext cx="1329055" cy="11671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카테고리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예측 값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9" name="Rect 0"/>
          <p:cNvCxnSpPr/>
          <p:nvPr/>
        </p:nvCxnSpPr>
        <p:spPr>
          <a:xfrm>
            <a:off x="9686290" y="5953125"/>
            <a:ext cx="517525" cy="635"/>
          </a:xfrm>
          <a:prstGeom prst="straightConnector1">
            <a:avLst/>
          </a:prstGeom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14960" y="5385435"/>
            <a:ext cx="11172825" cy="1380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퍼즐, 퀴즈, RPG의 경우 학습이 잘 되었음을 확인할 수 있었음.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이들의 경우 같은 카테고리 안의 이미지들 사이 유사성이 뚜렷한 것이 원인으로 보임.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Picture " descr="C:/Users/nelig/AppData/Roaming/PolarisOffice/ETemp/19220_18483560/fImage119904950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r="40061" b="-608"/>
          <a:stretch>
            <a:fillRect/>
          </a:stretch>
        </p:blipFill>
        <p:spPr>
          <a:xfrm>
            <a:off x="6035040" y="1662430"/>
            <a:ext cx="5325745" cy="3571240"/>
          </a:xfrm>
          <a:prstGeom prst="rect">
            <a:avLst/>
          </a:prstGeom>
          <a:noFill/>
        </p:spPr>
      </p:pic>
      <p:pic>
        <p:nvPicPr>
          <p:cNvPr id="5" name="Picture " descr="C:/Users/nelig/AppData/Roaming/PolarisOffice/ETemp/19220_18483560/fImage398726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754505"/>
            <a:ext cx="5578475" cy="347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" y="1504315"/>
            <a:ext cx="5729605" cy="3669030"/>
          </a:xfrm>
          <a:prstGeom prst="rect">
            <a:avLst/>
          </a:prstGeom>
          <a:noFill/>
        </p:spPr>
      </p:pic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5" y="1500505"/>
            <a:ext cx="5497830" cy="369760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/>
        </p:nvSpPr>
        <p:spPr>
          <a:xfrm>
            <a:off x="274320" y="5385435"/>
            <a:ext cx="11213465" cy="1380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러닝, 시뮬레이션, 하이퍼캐주얼, 전략의 경우 학습이 잘 되었음을 확인할 수 있었음.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해당 카테고리의 이미지들 사이 유사성이 적은 것이 원인인것으로 보임.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5. 개선할 점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937385"/>
            <a:ext cx="10516870" cy="4652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크롤링을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 하는 사이트에서 확보할 수 있는 데이터의 수에 대한 한계가 많았다.</a:t>
            </a: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더 많은 데이터를 확보할 수 있는 사이트를 찾는데 더 많은 투자가 필요하다.</a:t>
            </a:r>
          </a:p>
          <a:p>
            <a:pPr marL="228600" indent="-228600">
              <a:buFontTx/>
              <a:buNone/>
            </a:pPr>
            <a:endParaRPr lang="en-US" altLang="ko-KR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단순 이미지 만으로는 게임의 장르를 구별하는 데에는 한계가 있었다.</a:t>
            </a:r>
          </a:p>
          <a:p>
            <a:pPr marL="228600" indent="-228600">
              <a:buFontTx/>
              <a:buNone/>
            </a:pPr>
            <a:r>
              <a:rPr lang="ko-KR" altLang="en-US" sz="2400" dirty="0">
                <a:latin typeface="배달의민족 주아" charset="0"/>
                <a:ea typeface="배달의민족 주아" charset="0"/>
              </a:rPr>
              <a:t>&gt; 이미지를 벗어나 텍스트, 수치형 자료를 통해 더욱 개선시킬 가능성이 있다.</a:t>
            </a:r>
          </a:p>
          <a:p>
            <a:pPr marL="228600" indent="-228600">
              <a:buFontTx/>
              <a:buNone/>
            </a:pP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2707005" y="2815590"/>
            <a:ext cx="6791960" cy="103314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6000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0-1 조원 소개</a:t>
            </a:r>
          </a:p>
        </p:txBody>
      </p:sp>
      <p:sp>
        <p:nvSpPr>
          <p:cNvPr id="3" name="도형 45"/>
          <p:cNvSpPr>
            <a:spLocks/>
          </p:cNvSpPr>
          <p:nvPr/>
        </p:nvSpPr>
        <p:spPr>
          <a:xfrm>
            <a:off x="1076960" y="2013585"/>
            <a:ext cx="2259965" cy="2166620"/>
          </a:xfrm>
          <a:prstGeom prst="ellipse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46"/>
          <p:cNvSpPr>
            <a:spLocks/>
          </p:cNvSpPr>
          <p:nvPr/>
        </p:nvSpPr>
        <p:spPr>
          <a:xfrm>
            <a:off x="4965065" y="1991360"/>
            <a:ext cx="2259965" cy="2166620"/>
          </a:xfrm>
          <a:prstGeom prst="ellipse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7"/>
          <p:cNvSpPr>
            <a:spLocks/>
          </p:cNvSpPr>
          <p:nvPr/>
        </p:nvSpPr>
        <p:spPr>
          <a:xfrm>
            <a:off x="8886825" y="1991360"/>
            <a:ext cx="2259965" cy="2166620"/>
          </a:xfrm>
          <a:prstGeom prst="ellipse">
            <a:avLst/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7"/>
          <p:cNvSpPr>
            <a:spLocks/>
          </p:cNvSpPr>
          <p:nvPr/>
        </p:nvSpPr>
        <p:spPr>
          <a:xfrm>
            <a:off x="889635" y="4425315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김성학</a:t>
            </a:r>
            <a:endParaRPr lang="ko-KR" altLang="en-US" sz="3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국어국문창작학과</a:t>
            </a:r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7" name="도형 60"/>
          <p:cNvSpPr>
            <a:spLocks/>
          </p:cNvSpPr>
          <p:nvPr/>
        </p:nvSpPr>
        <p:spPr>
          <a:xfrm>
            <a:off x="4777740" y="4426585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구본현</a:t>
            </a:r>
            <a:endParaRPr lang="ko-KR" altLang="en-US" sz="3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altLang="en-US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글로벌</a:t>
            </a:r>
            <a:r>
              <a:rPr lang="en-US" altLang="ko-KR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it</a:t>
            </a:r>
            <a:r>
              <a:rPr lang="ko-KR" altLang="en-US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경영학과</a:t>
            </a:r>
          </a:p>
        </p:txBody>
      </p:sp>
      <p:sp>
        <p:nvSpPr>
          <p:cNvPr id="8" name="도형 61"/>
          <p:cNvSpPr>
            <a:spLocks/>
          </p:cNvSpPr>
          <p:nvPr/>
        </p:nvSpPr>
        <p:spPr>
          <a:xfrm>
            <a:off x="8723630" y="4391660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김동현</a:t>
            </a:r>
            <a:endParaRPr lang="ko-KR" altLang="en-US" sz="3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화학공학과</a:t>
            </a:r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4859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0-2 프로젝트 일정</a:t>
            </a:r>
          </a:p>
        </p:txBody>
      </p:sp>
      <p:graphicFrame>
        <p:nvGraphicFramePr>
          <p:cNvPr id="3" name="표 40"/>
          <p:cNvGraphicFramePr>
            <a:graphicFrameLocks noGrp="1"/>
          </p:cNvGraphicFramePr>
          <p:nvPr/>
        </p:nvGraphicFramePr>
        <p:xfrm>
          <a:off x="5080" y="1939925"/>
          <a:ext cx="12184380" cy="489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5/23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5/24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5/25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5/26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5/27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5/28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</a:t>
                      </a: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29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5/30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5/31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6/1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6/2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6/3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도형 37"/>
          <p:cNvSpPr>
            <a:spLocks/>
          </p:cNvSpPr>
          <p:nvPr/>
        </p:nvSpPr>
        <p:spPr>
          <a:xfrm>
            <a:off x="127000" y="2505710"/>
            <a:ext cx="497459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주제 선정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및 데이터 수집 준비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도형 38"/>
          <p:cNvSpPr>
            <a:spLocks/>
          </p:cNvSpPr>
          <p:nvPr/>
        </p:nvSpPr>
        <p:spPr>
          <a:xfrm>
            <a:off x="4155440" y="3242945"/>
            <a:ext cx="292100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데이터 수집(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크롤링</a:t>
            </a: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)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도형 41"/>
          <p:cNvSpPr>
            <a:spLocks/>
          </p:cNvSpPr>
          <p:nvPr/>
        </p:nvSpPr>
        <p:spPr>
          <a:xfrm>
            <a:off x="7199630" y="4027805"/>
            <a:ext cx="1878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 제작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도형 42"/>
          <p:cNvSpPr>
            <a:spLocks/>
          </p:cNvSpPr>
          <p:nvPr/>
        </p:nvSpPr>
        <p:spPr>
          <a:xfrm>
            <a:off x="7188200" y="4754880"/>
            <a:ext cx="3910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 검증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및 보완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>
            <a:off x="9214485" y="5492750"/>
            <a:ext cx="1878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발표 준비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도형 44"/>
          <p:cNvSpPr>
            <a:spLocks/>
          </p:cNvSpPr>
          <p:nvPr/>
        </p:nvSpPr>
        <p:spPr>
          <a:xfrm>
            <a:off x="11261725" y="6242050"/>
            <a:ext cx="83820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발표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1600" y="123825"/>
            <a:ext cx="360172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1: 주제 선정 과정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-문제 제기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-프로젝트의 목표 설정</a:t>
            </a:r>
          </a:p>
        </p:txBody>
      </p:sp>
      <p:pic>
        <p:nvPicPr>
          <p:cNvPr id="4" name="그림 4" descr="C:/Users/nelig/AppData/Roaming/PolarisOffice/ETemp/35232_15798928/fImage386948126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855" y="0"/>
            <a:ext cx="8398510" cy="6857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4485" y="317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1-1 문제 제기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</a:p>
        </p:txBody>
      </p:sp>
      <p:pic>
        <p:nvPicPr>
          <p:cNvPr id="3" name="그림 57" descr="C:/Users/nelig/AppData/Roaming/PolarisOffice/ETemp/35232_15798928/fImage19567724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543685"/>
            <a:ext cx="6196965" cy="5116195"/>
          </a:xfrm>
          <a:prstGeom prst="rect">
            <a:avLst/>
          </a:prstGeom>
          <a:noFill/>
        </p:spPr>
      </p:pic>
      <p:sp>
        <p:nvSpPr>
          <p:cNvPr id="4" name="텍스트 상자 58"/>
          <p:cNvSpPr txBox="1">
            <a:spLocks/>
          </p:cNvSpPr>
          <p:nvPr/>
        </p:nvSpPr>
        <p:spPr>
          <a:xfrm>
            <a:off x="6443345" y="2654300"/>
            <a:ext cx="5251450" cy="34137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팬데믹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주춤하던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글로벌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모바일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시장이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증가하는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흐름을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보이고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있다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시기의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흐름에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따라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인기있는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게임들의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트렌드가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변화하고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있다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&gt;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사용자의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성향의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변화가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계속해서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변하는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요즘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선호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게임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장르의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변화에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빠르게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맞춰주는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시스템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필요하다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00990" y="317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1-2 프로젝트의 목표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5924550"/>
            <a:ext cx="10892155" cy="6343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목표: 이미지, 텍스트, 수치를 통해 16개의 게임 카테고리 분류</a:t>
            </a:r>
          </a:p>
        </p:txBody>
      </p:sp>
      <p:sp>
        <p:nvSpPr>
          <p:cNvPr id="4" name="도형 59"/>
          <p:cNvSpPr>
            <a:spLocks/>
          </p:cNvSpPr>
          <p:nvPr/>
        </p:nvSpPr>
        <p:spPr>
          <a:xfrm>
            <a:off x="842010" y="16484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카테고리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불분명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게임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5" name="도형 64"/>
          <p:cNvSpPr>
            <a:spLocks/>
          </p:cNvSpPr>
          <p:nvPr/>
        </p:nvSpPr>
        <p:spPr>
          <a:xfrm>
            <a:off x="4772660" y="16738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모델 학습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6" name="도형 65"/>
          <p:cNvSpPr>
            <a:spLocks/>
          </p:cNvSpPr>
          <p:nvPr/>
        </p:nvSpPr>
        <p:spPr>
          <a:xfrm>
            <a:off x="8807450" y="16738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게임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카테고리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예측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(16개중 1)</a:t>
            </a:r>
            <a:endParaRPr lang="ko-KR" altLang="en-US" sz="2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7" name="도형 66"/>
          <p:cNvSpPr>
            <a:spLocks/>
          </p:cNvSpPr>
          <p:nvPr/>
        </p:nvSpPr>
        <p:spPr>
          <a:xfrm>
            <a:off x="4891405" y="3543300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텍스트</a:t>
            </a: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8" name="도형 67"/>
          <p:cNvSpPr>
            <a:spLocks/>
          </p:cNvSpPr>
          <p:nvPr/>
        </p:nvSpPr>
        <p:spPr>
          <a:xfrm>
            <a:off x="4893310" y="4234815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수치</a:t>
            </a:r>
          </a:p>
        </p:txBody>
      </p:sp>
      <p:sp>
        <p:nvSpPr>
          <p:cNvPr id="9" name="도형 68"/>
          <p:cNvSpPr>
            <a:spLocks/>
          </p:cNvSpPr>
          <p:nvPr/>
        </p:nvSpPr>
        <p:spPr>
          <a:xfrm>
            <a:off x="4883150" y="4961255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이미지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cxnSp>
        <p:nvCxnSpPr>
          <p:cNvPr id="10" name="도형 69"/>
          <p:cNvCxnSpPr/>
          <p:nvPr/>
        </p:nvCxnSpPr>
        <p:spPr>
          <a:xfrm>
            <a:off x="3929380" y="3683635"/>
            <a:ext cx="643890" cy="6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72"/>
          <p:cNvCxnSpPr/>
          <p:nvPr/>
        </p:nvCxnSpPr>
        <p:spPr>
          <a:xfrm>
            <a:off x="7918450" y="3685540"/>
            <a:ext cx="643890" cy="6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8420" y="123825"/>
            <a:ext cx="36449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2: 데이터 준비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-데이터 수집 사이트 선택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-이미지 크롤링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-비이미지 크롤링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-크롤링 결과</a:t>
            </a:r>
          </a:p>
        </p:txBody>
      </p:sp>
      <p:pic>
        <p:nvPicPr>
          <p:cNvPr id="4" name="그림 13" descr="C:/Users/nelig/AppData/Roaming/PolarisOffice/ETemp/35232_15798928/fImage25831520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05" y="635"/>
            <a:ext cx="8446135" cy="6852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070" y="0"/>
            <a:ext cx="1186815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2-1 데이터 수집 사이트 선정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2400">
                <a:latin typeface="던파 비트비트체 v2" charset="0"/>
                <a:ea typeface="던파 비트비트체 v2" charset="0"/>
              </a:rPr>
              <a:t>sensor tower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4" name="그림 19" descr="C:/Users/nelig/AppData/Roaming/PolarisOffice/ETemp/35232_15798928/fImage167187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1"/>
          <a:stretch>
            <a:fillRect/>
          </a:stretch>
        </p:blipFill>
        <p:spPr>
          <a:xfrm>
            <a:off x="34925" y="1704340"/>
            <a:ext cx="5673725" cy="3701415"/>
          </a:xfrm>
          <a:prstGeom prst="rect">
            <a:avLst/>
          </a:prstGeom>
          <a:noFill/>
        </p:spPr>
      </p:pic>
      <p:pic>
        <p:nvPicPr>
          <p:cNvPr id="5" name="그림 20" descr="C:/Users/nelig/AppData/Roaming/PolarisOffice/ETemp/35232_15798928/fImage11561321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762760"/>
            <a:ext cx="6383020" cy="3645535"/>
          </a:xfrm>
          <a:prstGeom prst="rect">
            <a:avLst/>
          </a:prstGeom>
          <a:noFill/>
        </p:spPr>
      </p:pic>
      <p:sp>
        <p:nvSpPr>
          <p:cNvPr id="6" name="내용 개체 틀 21"/>
          <p:cNvSpPr txBox="1">
            <a:spLocks noGrp="1"/>
          </p:cNvSpPr>
          <p:nvPr/>
        </p:nvSpPr>
        <p:spPr>
          <a:xfrm>
            <a:off x="173990" y="5616575"/>
            <a:ext cx="10892155" cy="1236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장점: 각 카테고리별로 많은 자료 수집 가능</a:t>
            </a:r>
            <a:r>
              <a:rPr lang="en-US" altLang="ko-KR" sz="2800" dirty="0">
                <a:latin typeface="배달의민족 주아" charset="0"/>
                <a:ea typeface="배달의민족 주아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단점: 로그인 필요</a:t>
            </a:r>
            <a:r>
              <a:rPr lang="en-US" altLang="ko-KR" sz="2800" dirty="0">
                <a:latin typeface="배달의민족 주아" charset="0"/>
                <a:ea typeface="배달의민족 주아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5813425" y="4972685"/>
            <a:ext cx="4109085" cy="467995"/>
          </a:xfrm>
          <a:prstGeom prst="rect">
            <a:avLst/>
          </a:prstGeom>
          <a:noFill/>
          <a:ln w="38100" cap="flat" cmpd="sng">
            <a:solidFill>
              <a:schemeClr val="accent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33"/>
          <p:cNvSpPr>
            <a:spLocks/>
          </p:cNvSpPr>
          <p:nvPr/>
        </p:nvSpPr>
        <p:spPr>
          <a:xfrm>
            <a:off x="3396615" y="1764665"/>
            <a:ext cx="817880" cy="46799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28</Pages>
  <Paragraphs>197</Paragraphs>
  <Words>761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김성학</dc:creator>
  <cp:lastModifiedBy>김성학</cp:lastModifiedBy>
  <dc:title>PowerPoint 프레젠테이션</dc:title>
  <cp:version>10.105.228.52576</cp:version>
  <dcterms:modified xsi:type="dcterms:W3CDTF">2024-06-03T06:38:30Z</dcterms:modified>
</cp:coreProperties>
</file>